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9" r:id="rId2"/>
    <p:sldId id="319" r:id="rId3"/>
    <p:sldId id="302" r:id="rId4"/>
    <p:sldId id="323" r:id="rId5"/>
    <p:sldId id="321" r:id="rId6"/>
    <p:sldId id="343" r:id="rId7"/>
    <p:sldId id="324" r:id="rId8"/>
    <p:sldId id="326" r:id="rId9"/>
    <p:sldId id="325" r:id="rId10"/>
    <p:sldId id="327" r:id="rId11"/>
    <p:sldId id="340" r:id="rId12"/>
    <p:sldId id="329" r:id="rId13"/>
    <p:sldId id="331" r:id="rId14"/>
    <p:sldId id="330" r:id="rId15"/>
    <p:sldId id="333" r:id="rId16"/>
    <p:sldId id="332" r:id="rId17"/>
    <p:sldId id="334" r:id="rId18"/>
    <p:sldId id="335" r:id="rId19"/>
    <p:sldId id="336" r:id="rId20"/>
    <p:sldId id="342" r:id="rId21"/>
    <p:sldId id="337" r:id="rId22"/>
    <p:sldId id="338" r:id="rId23"/>
    <p:sldId id="341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F Quebec Stamp" pitchFamily="2" charset="0"/>
      <p:regular r:id="rId31"/>
    </p:embeddedFont>
    <p:embeddedFont>
      <p:font typeface="Fira Sans" panose="020B0503050000020004" pitchFamily="34" charset="0"/>
      <p:regular r:id="rId32"/>
      <p:bold r:id="rId33"/>
      <p:italic r:id="rId34"/>
      <p:boldItalic r:id="rId35"/>
    </p:embeddedFont>
    <p:embeddedFont>
      <p:font typeface="Fira Sans Book" panose="020B05030500000200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11B"/>
    <a:srgbClr val="006FBA"/>
    <a:srgbClr val="D0CECE"/>
    <a:srgbClr val="00A499"/>
    <a:srgbClr val="4472C4"/>
    <a:srgbClr val="00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0733" autoAdjust="0"/>
  </p:normalViewPr>
  <p:slideViewPr>
    <p:cSldViewPr snapToGrid="0">
      <p:cViewPr varScale="1">
        <p:scale>
          <a:sx n="79" d="100"/>
          <a:sy n="79" d="100"/>
        </p:scale>
        <p:origin x="7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14" y="6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1D309-55E9-462F-998C-6C03EDBEF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DC36-CCA5-45D8-AF96-690A95BB1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0891-CB36-42FB-BB5D-8EE4ADC66E4F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50EC3-8129-40CC-B439-3905CA2608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9AE8D-F542-4953-A687-62FD88770D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7ED35-6413-40EA-AE76-96AC74A5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F8B74-031D-499D-81FD-AF72FF017BD3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EF932-75D1-476C-8DA0-DF5E5F493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92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43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57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2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BB8A-D810-41E7-8D4E-E2EB633F9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2FD64-9B58-4ABB-8584-94C317A17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8203-4C78-4FC5-93B7-39174C12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976B-B733-4B59-B7AA-F34E50F3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20E7-8DAB-4669-819E-08DEF6A4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6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78CF-E7DC-47A0-AF29-1285CEE9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F3572-6931-44D3-8938-5BCF12B96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1455-24E4-49C8-A990-D28A294F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2B45-F0CA-483F-93E5-9A745472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ED411-DF9F-49CE-B98D-4453D5DB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8E28D-DA4B-4A94-8F3E-8C41DA144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7F373-0DB3-4EB1-B863-07A8E7148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A661-5310-4746-AB0A-6835E2C8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B654-C175-48B1-9CAA-7BEC460A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ECB12-D7CD-4856-8A8C-C17D3B2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BEC-8DC8-42C7-98C5-2EB69332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D193-6F81-47A7-A445-6C4C2C428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EC0D-E2DD-4BD6-AAB7-57C14A38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1314A-19D7-4F05-A2D3-1ADB7903A53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6804-CFA7-470E-936C-F323B491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7F48-A41D-4AFE-991E-91591FFC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ED77-B299-4C15-97A4-C66DB4D93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8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9E30-9D4D-44C7-97F9-B8BC0AAB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0375-BFA4-4A7B-AF30-B3DC79E3E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Fira Sans Book" panose="020B0503050000020004" pitchFamily="34" charset="0"/>
              </a:defRPr>
            </a:lvl1pPr>
            <a:lvl2pPr>
              <a:defRPr baseline="0">
                <a:latin typeface="Fira Sans Book" panose="020B0503050000020004" pitchFamily="34" charset="0"/>
              </a:defRPr>
            </a:lvl2pPr>
            <a:lvl3pPr>
              <a:defRPr baseline="0">
                <a:latin typeface="Fira Sans Book" panose="020B0503050000020004" pitchFamily="34" charset="0"/>
              </a:defRPr>
            </a:lvl3pPr>
            <a:lvl4pPr>
              <a:defRPr baseline="0">
                <a:latin typeface="Fira Sans Book" panose="020B0503050000020004" pitchFamily="34" charset="0"/>
              </a:defRPr>
            </a:lvl4pPr>
            <a:lvl5pPr>
              <a:defRPr baseline="0">
                <a:latin typeface="Fira Sans Book" panose="020B05030500000200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53907-0DED-48DC-8CDC-C9463AC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2619-4806-4E22-B631-7B66B80F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4E1F4-C899-41CF-A8C6-22D4254D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8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45A4-0A94-4E76-973C-2CBAA26B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82326-28DD-4909-BD63-347C64403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5E0C-DF56-4AD4-8743-506C108E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803F-2318-464D-B9C1-82AE28D0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F0C43-FBF6-4643-A3BC-8E19CE5A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1F2F-B891-4452-8A75-13D5BD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A7BB-5E3C-417B-8EA7-06B3B2292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20598-D652-4A3C-BC73-8D232909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1C844-7659-4C66-A4FA-A093971E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A307-1D5B-4639-A9F9-26C814B7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DE65E-41A6-4BDB-B021-B62E73EC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960C-7E48-47EE-9E81-D2B3540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AAB35-000E-4988-AEB0-EFFFA59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C393-4EA6-45ED-B8A5-ECD716480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936E6-A4B1-4A26-BC85-FB486ED10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07AA0-8B8F-4C71-80A6-7A4938099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98830-88BA-4968-8225-4A15297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BDB88-E3D1-4F59-9929-233CFBB1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08D7D-9AC3-4357-BFA2-A95F91F0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B87C-F525-4A1D-9581-9CAB28AD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0DF9A-6F4F-49FA-89E0-D9DA1745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57C1-F6B1-4312-AC14-D263B1BE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E8699-D5B8-4B4C-993A-23A02E6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45C9B-93D2-41A5-A3FC-5FDF5A1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E02E2-1CE2-4CB3-92BD-33EF62F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705D-C980-4558-A655-C52DD0CB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6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1E-60CA-4698-B3A7-D2E85FC1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C31A-88F6-4F1F-B49E-488C802F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5E67C-798F-4E1C-A7C3-D0B66E96C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05ECF-E364-4212-ADFE-5953AFCF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90466-0ECA-4846-BEE0-D4A9BEF6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1A9A6-D7A7-449C-994D-BF7683E2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1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9C35-813E-44E4-AE18-3608AB3E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1FE2E-5C84-4BB2-9F45-B4794F22E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074A-308C-4B30-9171-58BD9DD2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6EF9-30FD-4D00-A7E1-F3D09241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1DEA0-C9EC-4BF0-BAE9-10A7C513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409F-9947-414F-9036-4E64E773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7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13E4B-C58D-49D1-B118-A23BC06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285D-1004-467A-878C-6F85EDD8B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1CC7-BC6B-4B74-8B6E-F033FCAB6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72AC6-8724-4A85-B510-93FEE1FC801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7FFEE-1D8C-4047-BCB2-6C9C0261B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C9D1-01F1-4DFE-9606-57B6E1AD0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B811B"/>
          </a:solidFill>
          <a:latin typeface="Fira Sans Book" panose="020B0503050000020004" pitchFamily="34" charset="0"/>
          <a:ea typeface="Fira Sans Book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b.cz/personCards/personCard.jsp?lang=cs&amp;person=KRO080" TargetMode="External"/><Relationship Id="rId2" Type="http://schemas.openxmlformats.org/officeDocument/2006/relationships/hyperlink" Target="mailto:pavel.kromer@vsb.cz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4719E0-5B26-424B-99FE-28BEE15BF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/>
          <a:stretch/>
        </p:blipFill>
        <p:spPr bwMode="auto">
          <a:xfrm>
            <a:off x="0" y="0"/>
            <a:ext cx="12192000" cy="68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1991-CBFD-4181-9547-D1AC4533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6449" y="3183581"/>
            <a:ext cx="4343977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and </a:t>
            </a:r>
            <a:r>
              <a:rPr lang="en-US" sz="4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Systems / </a:t>
            </a:r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0F6B4-17F2-491F-846B-4816627E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1238" y="5414377"/>
            <a:ext cx="3410416" cy="98168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Pavel Krömer,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Dept. of Computer Science,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VSB – Technical University of Ostrava</a:t>
            </a:r>
          </a:p>
        </p:txBody>
      </p:sp>
      <p:cxnSp>
        <p:nvCxnSpPr>
          <p:cNvPr id="205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D5BF85-0D89-4466-A593-4C4EE999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82" y="5177184"/>
            <a:ext cx="755871" cy="10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6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7ACC18-5E18-4882-9FD6-E10DCAFD0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" y="61231"/>
            <a:ext cx="10821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DB84DEF-B985-44BC-BF4D-62B2CFF8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820A17-8C72-489F-8BD6-D1B0008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73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84DEF-B985-44BC-BF4D-62B2CFF8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820A17-8C72-489F-8BD6-D1B0008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AutoShape 2" descr="Electric meter">
            <a:extLst>
              <a:ext uri="{FF2B5EF4-FFF2-40B4-BE49-F238E27FC236}">
                <a16:creationId xmlns:a16="http://schemas.microsoft.com/office/drawing/2014/main" id="{10BED135-F36F-476C-866B-E37A73CF83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Electric meter">
            <a:extLst>
              <a:ext uri="{FF2B5EF4-FFF2-40B4-BE49-F238E27FC236}">
                <a16:creationId xmlns:a16="http://schemas.microsoft.com/office/drawing/2014/main" id="{EF43927A-D605-410F-9F36-FD4DCFB6CE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3854A96-4176-4B70-881B-2BFCE58B1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6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057C30A-DECD-4FB2-BD87-8D7E35D9C10E}"/>
              </a:ext>
            </a:extLst>
          </p:cNvPr>
          <p:cNvSpPr txBox="1">
            <a:spLocks/>
          </p:cNvSpPr>
          <p:nvPr/>
        </p:nvSpPr>
        <p:spPr>
          <a:xfrm>
            <a:off x="5943600" y="156787"/>
            <a:ext cx="6025467" cy="6577386"/>
          </a:xfrm>
          <a:prstGeom prst="rect">
            <a:avLst/>
          </a:prstGeom>
          <a:solidFill>
            <a:srgbClr val="006FBA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Edge and Fog computing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Fog computing</a:t>
            </a:r>
            <a:r>
              <a:rPr lang="en-US" dirty="0"/>
              <a:t> pushes intelligence down to the local area network level of network architecture, processing data in a fog node or IoT gateway.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Edge computing</a:t>
            </a:r>
            <a:r>
              <a:rPr lang="en-US" dirty="0"/>
              <a:t> pushes the intelligence, processing power and communication capabilities of an edge gateway or appliance directly into devices like programmable automation controllers (PACs)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Typical applications</a:t>
            </a:r>
            <a:endParaRPr lang="en-US" dirty="0"/>
          </a:p>
          <a:p>
            <a:pPr lvl="1"/>
            <a:r>
              <a:rPr lang="en-US" dirty="0"/>
              <a:t>Intelligent Transportation Management (ITS)</a:t>
            </a:r>
          </a:p>
          <a:p>
            <a:pPr lvl="1"/>
            <a:r>
              <a:rPr lang="en-US" dirty="0"/>
              <a:t>Industrial &amp; Commercial Networking</a:t>
            </a:r>
          </a:p>
          <a:p>
            <a:pPr lvl="1"/>
            <a:r>
              <a:rPr lang="en-US" dirty="0"/>
              <a:t>Smart Metering for Utilities</a:t>
            </a:r>
          </a:p>
          <a:p>
            <a:pPr lvl="1"/>
            <a:r>
              <a:rPr lang="en-US" dirty="0"/>
              <a:t>Autonomous Vehicles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rgbClr val="EB811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781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Parallelism and Concurrency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168009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 and 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48"/>
          </a:xfrm>
        </p:spPr>
        <p:txBody>
          <a:bodyPr>
            <a:normAutofit/>
          </a:bodyPr>
          <a:lstStyle/>
          <a:p>
            <a:r>
              <a:rPr lang="en-US" dirty="0"/>
              <a:t>Multitasking OS</a:t>
            </a:r>
          </a:p>
          <a:p>
            <a:pPr lvl="1"/>
            <a:r>
              <a:rPr lang="en-US" dirty="0"/>
              <a:t>Allows the execution of more than one process (computer </a:t>
            </a:r>
            <a:r>
              <a:rPr lang="en-US" dirty="0" err="1"/>
              <a:t>programme</a:t>
            </a:r>
            <a:r>
              <a:rPr lang="en-US" dirty="0"/>
              <a:t> + resources in memory) at a time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number of tasks can exceed the number of physical cores / threads</a:t>
            </a:r>
          </a:p>
          <a:p>
            <a:pPr lvl="1"/>
            <a:r>
              <a:rPr lang="en-US" dirty="0"/>
              <a:t>Multitasking OS has all the components necessary to handle this situation by task switching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D18697B-04B9-4B06-B6F3-438A422B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969" y="2989747"/>
            <a:ext cx="3791683" cy="186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008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agram of how processes work">
            <a:extLst>
              <a:ext uri="{FF2B5EF4-FFF2-40B4-BE49-F238E27FC236}">
                <a16:creationId xmlns:a16="http://schemas.microsoft.com/office/drawing/2014/main" id="{4F2D82FA-D60A-4DEB-BF6F-C9B07D56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3" t="8890" r="17266" b="7716"/>
          <a:stretch/>
        </p:blipFill>
        <p:spPr bwMode="auto">
          <a:xfrm>
            <a:off x="300624" y="2427242"/>
            <a:ext cx="3920648" cy="246136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 and 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322" y="1328409"/>
            <a:ext cx="6988478" cy="54057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Process</a:t>
            </a:r>
          </a:p>
          <a:p>
            <a:pPr lvl="1"/>
            <a:r>
              <a:rPr lang="en-US" dirty="0"/>
              <a:t>runnable software is in the </a:t>
            </a:r>
            <a:r>
              <a:rPr lang="en-US" dirty="0">
                <a:solidFill>
                  <a:srgbClr val="EB811B"/>
                </a:solidFill>
              </a:rPr>
              <a:t>process model </a:t>
            </a:r>
            <a:r>
              <a:rPr lang="en-US" dirty="0"/>
              <a:t>organized into </a:t>
            </a:r>
            <a:r>
              <a:rPr lang="en-US" dirty="0">
                <a:solidFill>
                  <a:srgbClr val="EB811B"/>
                </a:solidFill>
              </a:rPr>
              <a:t>sequential processes</a:t>
            </a:r>
            <a:endParaRPr lang="en-US" dirty="0"/>
          </a:p>
          <a:p>
            <a:pPr lvl="1"/>
            <a:r>
              <a:rPr lang="en-US" dirty="0"/>
              <a:t>a running program, including the current values of the program counter, registers, and variables. It has a </a:t>
            </a:r>
            <a:r>
              <a:rPr lang="en-US" dirty="0">
                <a:solidFill>
                  <a:srgbClr val="EB811B"/>
                </a:solidFill>
              </a:rPr>
              <a:t>virtual CPU </a:t>
            </a:r>
            <a:r>
              <a:rPr lang="en-US" dirty="0"/>
              <a:t>and shares physical CPU(s) via </a:t>
            </a:r>
            <a:r>
              <a:rPr lang="en-US" dirty="0">
                <a:solidFill>
                  <a:srgbClr val="EB811B"/>
                </a:solidFill>
              </a:rPr>
              <a:t>task-switching</a:t>
            </a:r>
            <a:endParaRPr lang="en-US" dirty="0"/>
          </a:p>
          <a:p>
            <a:pPr lvl="1"/>
            <a:r>
              <a:rPr lang="en-US" dirty="0"/>
              <a:t>processes are independent (isolated by the OS) and communicate via </a:t>
            </a:r>
            <a:r>
              <a:rPr lang="en-US" dirty="0">
                <a:solidFill>
                  <a:srgbClr val="EB811B"/>
                </a:solidFill>
              </a:rPr>
              <a:t>inter-process communication </a:t>
            </a:r>
            <a:r>
              <a:rPr lang="en-US" dirty="0"/>
              <a:t>(IPC)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Task-switching</a:t>
            </a:r>
          </a:p>
          <a:p>
            <a:pPr lvl="1"/>
            <a:r>
              <a:rPr lang="en-US" dirty="0"/>
              <a:t>when more </a:t>
            </a:r>
            <a:r>
              <a:rPr lang="en-US" dirty="0">
                <a:solidFill>
                  <a:srgbClr val="EB811B"/>
                </a:solidFill>
              </a:rPr>
              <a:t>processes</a:t>
            </a:r>
            <a:r>
              <a:rPr lang="en-US" dirty="0"/>
              <a:t> require a shared resource (CPU), fast task switching can give an illusion of parallelism (aka. </a:t>
            </a:r>
            <a:r>
              <a:rPr lang="en-US" dirty="0">
                <a:solidFill>
                  <a:srgbClr val="EB811B"/>
                </a:solidFill>
              </a:rPr>
              <a:t>pseudo-parallelism</a:t>
            </a:r>
            <a:r>
              <a:rPr lang="en-US" dirty="0"/>
              <a:t>, </a:t>
            </a:r>
            <a:r>
              <a:rPr lang="en-US" dirty="0">
                <a:solidFill>
                  <a:srgbClr val="EB811B"/>
                </a:solidFill>
              </a:rPr>
              <a:t>concurrency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508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 and 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8000"/>
            <a:ext cx="10515600" cy="3013478"/>
          </a:xfrm>
        </p:spPr>
        <p:txBody>
          <a:bodyPr>
            <a:normAutofit/>
          </a:bodyPr>
          <a:lstStyle/>
          <a:p>
            <a:r>
              <a:rPr lang="en-US" dirty="0"/>
              <a:t>Process states</a:t>
            </a:r>
          </a:p>
          <a:p>
            <a:pPr lvl="1"/>
            <a:r>
              <a:rPr lang="en-US" dirty="0"/>
              <a:t>a process can be in one of several internal states:</a:t>
            </a:r>
          </a:p>
          <a:p>
            <a:pPr lvl="2"/>
            <a:r>
              <a:rPr lang="en-US" dirty="0"/>
              <a:t>Running -&gt; Waiting: process blocks for input</a:t>
            </a:r>
          </a:p>
          <a:p>
            <a:pPr lvl="2"/>
            <a:r>
              <a:rPr lang="en-US" dirty="0"/>
              <a:t>Waiting -&gt; Ready: input becomes available</a:t>
            </a:r>
          </a:p>
          <a:p>
            <a:pPr lvl="2"/>
            <a:r>
              <a:rPr lang="en-US" dirty="0"/>
              <a:t>Ready -&gt; Running: scheduler picks the process and allocates CPU</a:t>
            </a:r>
          </a:p>
          <a:p>
            <a:pPr lvl="2"/>
            <a:r>
              <a:rPr lang="en-US" dirty="0"/>
              <a:t>Running -&gt; Ready: scheduler removes process from CPU</a:t>
            </a:r>
          </a:p>
          <a:p>
            <a:pPr lvl="1"/>
            <a:r>
              <a:rPr lang="en-US" dirty="0"/>
              <a:t>all is done according to a specific </a:t>
            </a:r>
            <a:r>
              <a:rPr lang="en-US" dirty="0">
                <a:solidFill>
                  <a:srgbClr val="EB811B"/>
                </a:solidFill>
              </a:rPr>
              <a:t>scheduling algorithm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59C77C9-2EAA-4A5F-A45C-C333B670C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7" y="1329751"/>
            <a:ext cx="53054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33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diagram of single and multi-treaded process">
            <a:extLst>
              <a:ext uri="{FF2B5EF4-FFF2-40B4-BE49-F238E27FC236}">
                <a16:creationId xmlns:a16="http://schemas.microsoft.com/office/drawing/2014/main" id="{E47DA189-FDB3-41D3-BC72-CB9202F4A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766" y="3116666"/>
            <a:ext cx="3975234" cy="365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iagram of threads in a process over time">
            <a:extLst>
              <a:ext uri="{FF2B5EF4-FFF2-40B4-BE49-F238E27FC236}">
                <a16:creationId xmlns:a16="http://schemas.microsoft.com/office/drawing/2014/main" id="{3A9191BD-49C2-42ED-A98C-579710167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7" r="18328" b="7104"/>
          <a:stretch/>
        </p:blipFill>
        <p:spPr bwMode="auto">
          <a:xfrm>
            <a:off x="8628348" y="279014"/>
            <a:ext cx="3448148" cy="271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 and 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6669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EB811B"/>
                </a:solidFill>
              </a:rPr>
              <a:t>unit of (parallel) execution </a:t>
            </a:r>
            <a:r>
              <a:rPr lang="en-US" dirty="0"/>
              <a:t>within a process (1-N)</a:t>
            </a:r>
          </a:p>
          <a:p>
            <a:pPr lvl="1"/>
            <a:r>
              <a:rPr lang="en-US" dirty="0"/>
              <a:t>each thread in a process shares its resources (that makes them more </a:t>
            </a:r>
            <a:r>
              <a:rPr lang="en-US" dirty="0">
                <a:solidFill>
                  <a:srgbClr val="EB811B"/>
                </a:solidFill>
              </a:rPr>
              <a:t>lightweight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communication between threads is cheaper than IPC</a:t>
            </a:r>
          </a:p>
          <a:p>
            <a:pPr lvl="1"/>
            <a:r>
              <a:rPr lang="en-US" dirty="0"/>
              <a:t>problem of one thread can easily affect other threads, too (and the whole process might have to be killed)</a:t>
            </a:r>
          </a:p>
          <a:p>
            <a:endParaRPr lang="en-US" dirty="0"/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each thread has its own program counter, registers, stack</a:t>
            </a:r>
          </a:p>
          <a:p>
            <a:pPr lvl="1"/>
            <a:r>
              <a:rPr lang="en-US" dirty="0"/>
              <a:t>and shares data space, address space, resources (and limits)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39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vs. processes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0E968A-37E8-47EF-BA61-7D3AC8637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Processes are heavyweight operations	</a:t>
            </a:r>
          </a:p>
          <a:p>
            <a:r>
              <a:rPr lang="en-US" dirty="0"/>
              <a:t>Each process has its own memory space</a:t>
            </a:r>
          </a:p>
          <a:p>
            <a:r>
              <a:rPr lang="en-US" dirty="0"/>
              <a:t>Inter-process communication is slow as processes have different memory addresses	</a:t>
            </a:r>
          </a:p>
          <a:p>
            <a:r>
              <a:rPr lang="en-US" dirty="0"/>
              <a:t>Context switching between processes is more expensive	</a:t>
            </a:r>
          </a:p>
          <a:p>
            <a:r>
              <a:rPr lang="en-US" dirty="0"/>
              <a:t>Processes don’t share memory with other processes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CF165-86ED-4FD5-9165-EE28E242C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Thread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AD25DD-6610-4B2A-8B9B-ACEE362C7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902890" cy="36845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Threads are lighter weight operations</a:t>
            </a:r>
          </a:p>
          <a:p>
            <a:r>
              <a:rPr lang="en-US" dirty="0"/>
              <a:t>Threads use the memory of the process they belong to</a:t>
            </a:r>
          </a:p>
          <a:p>
            <a:r>
              <a:rPr lang="en-US" dirty="0"/>
              <a:t>Inter-thread communication can be faster than inter-process communication because threads of the same process share memory with the process they belong to</a:t>
            </a:r>
          </a:p>
          <a:p>
            <a:r>
              <a:rPr lang="en-US" dirty="0"/>
              <a:t>Context switching between threads of the same process is less expensive</a:t>
            </a:r>
          </a:p>
          <a:p>
            <a:r>
              <a:rPr lang="en-US" dirty="0"/>
              <a:t>Threads share memory with other threads of the same process</a:t>
            </a:r>
          </a:p>
        </p:txBody>
      </p:sp>
    </p:spTree>
    <p:extLst>
      <p:ext uri="{BB962C8B-B14F-4D97-AF65-F5344CB8AC3E}">
        <p14:creationId xmlns:p14="http://schemas.microsoft.com/office/powerpoint/2010/main" val="373692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Inter-process communication (IPC)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Communication between </a:t>
            </a:r>
            <a:r>
              <a:rPr lang="en-US" dirty="0">
                <a:solidFill>
                  <a:srgbClr val="EB811B"/>
                </a:solidFill>
              </a:rPr>
              <a:t>cooperating processes</a:t>
            </a:r>
            <a:r>
              <a:rPr lang="en-US" dirty="0"/>
              <a:t>, preferably in a well-structured way and not using interrupts. It must deal with: </a:t>
            </a:r>
          </a:p>
          <a:p>
            <a:pPr lvl="1"/>
            <a:r>
              <a:rPr lang="en-US" dirty="0"/>
              <a:t>information passing, </a:t>
            </a:r>
          </a:p>
          <a:p>
            <a:pPr lvl="1"/>
            <a:r>
              <a:rPr lang="en-US" dirty="0"/>
              <a:t>clash of activities</a:t>
            </a:r>
          </a:p>
          <a:p>
            <a:pPr lvl="1"/>
            <a:r>
              <a:rPr lang="en-US" dirty="0"/>
              <a:t>dependencies</a:t>
            </a:r>
          </a:p>
          <a:p>
            <a:endParaRPr lang="en-US" dirty="0"/>
          </a:p>
          <a:p>
            <a:r>
              <a:rPr lang="en-US" dirty="0"/>
              <a:t>Usually implemented by</a:t>
            </a:r>
          </a:p>
          <a:p>
            <a:pPr lvl="1"/>
            <a:r>
              <a:rPr lang="en-US" dirty="0"/>
              <a:t>shared memory</a:t>
            </a:r>
          </a:p>
          <a:p>
            <a:pPr lvl="1"/>
            <a:r>
              <a:rPr lang="en-US" dirty="0"/>
              <a:t>message passing</a:t>
            </a:r>
          </a:p>
          <a:p>
            <a:pPr lvl="1"/>
            <a:r>
              <a:rPr lang="en-US" dirty="0"/>
              <a:t>-&gt; pipes and named pipes; message queueing; semaphores; shared memory; and sockets</a:t>
            </a:r>
          </a:p>
          <a:p>
            <a:endParaRPr lang="en-US" dirty="0"/>
          </a:p>
          <a:p>
            <a:r>
              <a:rPr lang="en-US" dirty="0"/>
              <a:t>IPC concepts and issues</a:t>
            </a:r>
          </a:p>
          <a:p>
            <a:pPr lvl="1"/>
            <a:r>
              <a:rPr lang="en-US" dirty="0"/>
              <a:t>synchronization, critical regions, mutual exclusion, semaphores, mutexes, monitors, barriers</a:t>
            </a:r>
          </a:p>
          <a:p>
            <a:pPr lvl="1"/>
            <a:r>
              <a:rPr lang="en-US" dirty="0"/>
              <a:t>race conditions, deadlocks, busy waiting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60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Inter-process communication (IPC)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Deadlocks</a:t>
            </a:r>
          </a:p>
          <a:p>
            <a:pPr lvl="1"/>
            <a:r>
              <a:rPr lang="en-US" dirty="0"/>
              <a:t>a set of processes is </a:t>
            </a:r>
            <a:r>
              <a:rPr lang="en-US" dirty="0">
                <a:solidFill>
                  <a:srgbClr val="EB811B"/>
                </a:solidFill>
              </a:rPr>
              <a:t>deadlocked</a:t>
            </a:r>
            <a:r>
              <a:rPr lang="en-US" dirty="0"/>
              <a:t> if each process in the set is waiting for an event that only another process in the set can cause.</a:t>
            </a:r>
          </a:p>
          <a:p>
            <a:pPr lvl="1"/>
            <a:r>
              <a:rPr lang="en-US" dirty="0"/>
              <a:t>a situation in which one process, </a:t>
            </a:r>
            <a:r>
              <a:rPr lang="en-US" i="1" dirty="0"/>
              <a:t>A</a:t>
            </a:r>
            <a:r>
              <a:rPr lang="en-US" dirty="0"/>
              <a:t>, waits for a resource exclusively used by another process, </a:t>
            </a:r>
            <a:r>
              <a:rPr lang="en-US" i="1" dirty="0"/>
              <a:t>B</a:t>
            </a:r>
            <a:r>
              <a:rPr lang="en-US" dirty="0"/>
              <a:t>, which, in turn, waits for another resource owned by </a:t>
            </a:r>
            <a:r>
              <a:rPr lang="en-US" i="1" dirty="0"/>
              <a:t>A</a:t>
            </a:r>
            <a:r>
              <a:rPr lang="en-US" dirty="0"/>
              <a:t>. Both processes wait forever.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EB811B"/>
                </a:solidFill>
              </a:rPr>
              <a:t>Conditions</a:t>
            </a:r>
            <a:r>
              <a:rPr lang="en-US" dirty="0"/>
              <a:t> for a deadlock are:</a:t>
            </a:r>
          </a:p>
          <a:p>
            <a:pPr lvl="2"/>
            <a:r>
              <a:rPr lang="en-US" dirty="0"/>
              <a:t>mutual exclusion,</a:t>
            </a:r>
          </a:p>
          <a:p>
            <a:pPr lvl="2"/>
            <a:r>
              <a:rPr lang="en-US" dirty="0"/>
              <a:t>hold and wait,</a:t>
            </a:r>
          </a:p>
          <a:p>
            <a:pPr lvl="2"/>
            <a:r>
              <a:rPr lang="en-US" dirty="0"/>
              <a:t>no preemption, and</a:t>
            </a:r>
          </a:p>
          <a:p>
            <a:pPr lvl="2"/>
            <a:r>
              <a:rPr lang="en-US" dirty="0"/>
              <a:t>circular wait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EB811B"/>
                </a:solidFill>
              </a:rPr>
              <a:t>Dealing</a:t>
            </a:r>
            <a:r>
              <a:rPr lang="en-US" dirty="0"/>
              <a:t> with deadlocks:</a:t>
            </a:r>
          </a:p>
          <a:p>
            <a:pPr lvl="2"/>
            <a:r>
              <a:rPr lang="en-US" dirty="0"/>
              <a:t>do nothing</a:t>
            </a:r>
          </a:p>
          <a:p>
            <a:pPr lvl="2"/>
            <a:r>
              <a:rPr lang="en-US" dirty="0"/>
              <a:t>detection and recovery</a:t>
            </a:r>
          </a:p>
          <a:p>
            <a:pPr lvl="2"/>
            <a:r>
              <a:rPr lang="en-US" dirty="0"/>
              <a:t>avoidance by careful resource allocation</a:t>
            </a:r>
          </a:p>
          <a:p>
            <a:pPr lvl="2"/>
            <a:r>
              <a:rPr lang="en-US" dirty="0"/>
              <a:t>preventing (one) of the conditions for deadlock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3A7ED-DCED-4C48-AA13-D13FAB32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091" y="3523766"/>
            <a:ext cx="5053708" cy="26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2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 and organization</a:t>
            </a:r>
          </a:p>
          <a:p>
            <a:endParaRPr lang="en-US" dirty="0"/>
          </a:p>
          <a:p>
            <a:r>
              <a:rPr lang="en-US" dirty="0"/>
              <a:t>Motivation</a:t>
            </a:r>
          </a:p>
          <a:p>
            <a:endParaRPr lang="en-US" dirty="0"/>
          </a:p>
          <a:p>
            <a:r>
              <a:rPr lang="en-US" dirty="0"/>
              <a:t>Basic concepts of parallelism</a:t>
            </a:r>
          </a:p>
        </p:txBody>
      </p:sp>
    </p:spTree>
    <p:extLst>
      <p:ext uri="{BB962C8B-B14F-4D97-AF65-F5344CB8AC3E}">
        <p14:creationId xmlns:p14="http://schemas.microsoft.com/office/powerpoint/2010/main" val="376430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vs.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48"/>
          </a:xfrm>
        </p:spPr>
        <p:txBody>
          <a:bodyPr>
            <a:normAutofit/>
          </a:bodyPr>
          <a:lstStyle/>
          <a:p>
            <a:r>
              <a:rPr lang="en-US" dirty="0"/>
              <a:t>Parallelism vs. concurrency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Parallelism</a:t>
            </a:r>
            <a:r>
              <a:rPr lang="en-US" dirty="0"/>
              <a:t>: using multiple processors/cores running at the same time. Property of the machine (parallel machine).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Concurrency</a:t>
            </a:r>
            <a:r>
              <a:rPr lang="en-US" dirty="0"/>
              <a:t>: non-determinacy due to interleaving threads. Property of the application (concurrent tasks).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EE2D0-5852-442A-89BB-5D28D16F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71" y="3871602"/>
            <a:ext cx="6807200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7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FB96A-5C4C-4B91-B1D9-F61438C1B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13" y="1568387"/>
            <a:ext cx="5754872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27C8B-FCA1-4E55-8EBB-007E5259B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85" y="1568387"/>
            <a:ext cx="6138908" cy="4708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vs. sequential </a:t>
            </a:r>
            <a:r>
              <a:rPr lang="en-US" dirty="0" err="1"/>
              <a:t>programme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C15B534-089B-4B2C-88A5-A87B5EA56E87}"/>
              </a:ext>
            </a:extLst>
          </p:cNvPr>
          <p:cNvSpPr txBox="1">
            <a:spLocks/>
          </p:cNvSpPr>
          <p:nvPr/>
        </p:nvSpPr>
        <p:spPr>
          <a:xfrm>
            <a:off x="838200" y="5289613"/>
            <a:ext cx="10515600" cy="1393207"/>
          </a:xfrm>
          <a:prstGeom prst="rect">
            <a:avLst/>
          </a:prstGeom>
          <a:solidFill>
            <a:srgbClr val="006FBA">
              <a:alpha val="74902"/>
            </a:srgb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Summary</a:t>
            </a:r>
          </a:p>
          <a:p>
            <a:r>
              <a:rPr lang="en-US" dirty="0">
                <a:solidFill>
                  <a:srgbClr val="EB811B"/>
                </a:solidFill>
              </a:rPr>
              <a:t>parallel code is intuitive, but requires additional attention and </a:t>
            </a:r>
          </a:p>
          <a:p>
            <a:r>
              <a:rPr lang="en-US" dirty="0">
                <a:solidFill>
                  <a:srgbClr val="EB811B"/>
                </a:solidFill>
              </a:rPr>
              <a:t>brings more challenges, including IPC, scalability, portability</a:t>
            </a:r>
          </a:p>
        </p:txBody>
      </p:sp>
    </p:spTree>
    <p:extLst>
      <p:ext uri="{BB962C8B-B14F-4D97-AF65-F5344CB8AC3E}">
        <p14:creationId xmlns:p14="http://schemas.microsoft.com/office/powerpoint/2010/main" val="155497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vs. sequential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92ABE-DE02-4785-A4AC-DEDEDDD67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56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Summary</a:t>
            </a:r>
          </a:p>
          <a:p>
            <a:pPr lvl="1"/>
            <a:r>
              <a:rPr lang="en-US" dirty="0"/>
              <a:t>parallel code is intuitive*, but requires additional attention </a:t>
            </a:r>
          </a:p>
          <a:p>
            <a:pPr lvl="1"/>
            <a:r>
              <a:rPr lang="en-US" dirty="0"/>
              <a:t>brings more challenges, including IPC, scalability, portability</a:t>
            </a:r>
          </a:p>
          <a:p>
            <a:pPr lvl="1"/>
            <a:endParaRPr lang="en-US" dirty="0"/>
          </a:p>
          <a:p>
            <a:r>
              <a:rPr lang="en-US" dirty="0"/>
              <a:t>Parallel programming is a </a:t>
            </a:r>
            <a:r>
              <a:rPr lang="en-US" dirty="0">
                <a:solidFill>
                  <a:srgbClr val="EB811B"/>
                </a:solidFill>
              </a:rPr>
              <a:t>two-step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design a work-efficient, low-span parallel algorithm</a:t>
            </a:r>
          </a:p>
          <a:p>
            <a:pPr lvl="1"/>
            <a:r>
              <a:rPr lang="en-US" dirty="0"/>
              <a:t>implement it on the target hardware</a:t>
            </a:r>
          </a:p>
          <a:p>
            <a:endParaRPr lang="en-US" dirty="0"/>
          </a:p>
          <a:p>
            <a:r>
              <a:rPr lang="en-US" dirty="0"/>
              <a:t>In reality: many systems require different code to implement the algorithm </a:t>
            </a:r>
            <a:r>
              <a:rPr lang="en-US" dirty="0">
                <a:solidFill>
                  <a:srgbClr val="EB811B"/>
                </a:solidFill>
              </a:rPr>
              <a:t>efficiently</a:t>
            </a:r>
          </a:p>
          <a:p>
            <a:pPr lvl="1"/>
            <a:r>
              <a:rPr lang="en-US" dirty="0"/>
              <a:t>huge effort to generate efficient </a:t>
            </a:r>
            <a:r>
              <a:rPr lang="en-US" dirty="0">
                <a:solidFill>
                  <a:srgbClr val="EB811B"/>
                </a:solidFill>
              </a:rPr>
              <a:t>portable </a:t>
            </a:r>
            <a:r>
              <a:rPr lang="en-US" dirty="0"/>
              <a:t>parallel code.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44863E-8E75-4014-9D2C-B380824AA0AC}"/>
              </a:ext>
            </a:extLst>
          </p:cNvPr>
          <p:cNvSpPr txBox="1">
            <a:spLocks/>
          </p:cNvSpPr>
          <p:nvPr/>
        </p:nvSpPr>
        <p:spPr>
          <a:xfrm>
            <a:off x="838200" y="5427500"/>
            <a:ext cx="10515600" cy="1053130"/>
          </a:xfrm>
          <a:prstGeom prst="rect">
            <a:avLst/>
          </a:prstGeom>
          <a:solidFill>
            <a:srgbClr val="006FB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* </a:t>
            </a:r>
            <a:r>
              <a:rPr lang="en-US" sz="2400" dirty="0">
                <a:solidFill>
                  <a:srgbClr val="EB811B"/>
                </a:solidFill>
              </a:rPr>
              <a:t>a manual implementation of Quicksort in MPI can be 1700 lines of code, and about the same in CUDA </a:t>
            </a:r>
          </a:p>
        </p:txBody>
      </p:sp>
    </p:spTree>
    <p:extLst>
      <p:ext uri="{BB962C8B-B14F-4D97-AF65-F5344CB8AC3E}">
        <p14:creationId xmlns:p14="http://schemas.microsoft.com/office/powerpoint/2010/main" val="1743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vs sequential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92ABE-DE02-4785-A4AC-DEDEDDD67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5632"/>
          </a:xfrm>
        </p:spPr>
        <p:txBody>
          <a:bodyPr>
            <a:normAutofit/>
          </a:bodyPr>
          <a:lstStyle/>
          <a:p>
            <a:r>
              <a:rPr lang="en-US" dirty="0"/>
              <a:t>Problem solving based on </a:t>
            </a:r>
            <a:r>
              <a:rPr lang="en-US" dirty="0">
                <a:solidFill>
                  <a:srgbClr val="EB811B"/>
                </a:solidFill>
              </a:rPr>
              <a:t>parallel thinking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Recognizing true dependences (cw. sequential programming)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Parallel algorithm design</a:t>
            </a:r>
          </a:p>
          <a:p>
            <a:pPr lvl="2"/>
            <a:r>
              <a:rPr lang="en-US" dirty="0"/>
              <a:t>operations on aggregates: map/reduce/scan</a:t>
            </a:r>
          </a:p>
          <a:p>
            <a:pPr lvl="2"/>
            <a:r>
              <a:rPr lang="en-US" dirty="0"/>
              <a:t>divide &amp; conquer, contraction</a:t>
            </a:r>
          </a:p>
          <a:p>
            <a:pPr lvl="2"/>
            <a:r>
              <a:rPr lang="en-US" dirty="0"/>
              <a:t>viewing computation as DAG (based on dependences)</a:t>
            </a:r>
          </a:p>
        </p:txBody>
      </p:sp>
    </p:spTree>
    <p:extLst>
      <p:ext uri="{BB962C8B-B14F-4D97-AF65-F5344CB8AC3E}">
        <p14:creationId xmlns:p14="http://schemas.microsoft.com/office/powerpoint/2010/main" val="341599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Introduction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55802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Location</a:t>
            </a:r>
          </a:p>
          <a:p>
            <a:pPr lvl="1"/>
            <a:r>
              <a:rPr lang="en-US" dirty="0"/>
              <a:t>office: FEI EA444</a:t>
            </a:r>
          </a:p>
          <a:p>
            <a:pPr lvl="1"/>
            <a:r>
              <a:rPr lang="en-US" dirty="0"/>
              <a:t>office hours: per e-mail/phone</a:t>
            </a:r>
          </a:p>
          <a:p>
            <a:pPr lvl="1"/>
            <a:r>
              <a:rPr lang="en-US" dirty="0"/>
              <a:t>office phone: +420597325898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E-communication</a:t>
            </a:r>
          </a:p>
          <a:p>
            <a:pPr lvl="1"/>
            <a:r>
              <a:rPr lang="en-US" dirty="0">
                <a:hlinkClick r:id="rId2"/>
              </a:rPr>
              <a:t>pavel.kromer@vsb.cz</a:t>
            </a:r>
            <a:endParaRPr lang="en-US" dirty="0"/>
          </a:p>
          <a:p>
            <a:pPr lvl="1"/>
            <a:r>
              <a:rPr lang="en-US" dirty="0"/>
              <a:t>fei-pds2021.slack.com</a:t>
            </a:r>
          </a:p>
          <a:p>
            <a:pPr lvl="1"/>
            <a:r>
              <a:rPr lang="en-US" dirty="0"/>
              <a:t>homel.vsb.cz/~kro080/PDS-2021/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Seminars</a:t>
            </a:r>
          </a:p>
          <a:p>
            <a:pPr lvl="1"/>
            <a:r>
              <a:rPr lang="en-US"/>
              <a:t>PK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4CD91147-B275-4565-A904-35DC501064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" b="1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2716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 to the basic concepts of </a:t>
            </a:r>
            <a:r>
              <a:rPr lang="en-US" dirty="0">
                <a:solidFill>
                  <a:srgbClr val="EB811B"/>
                </a:solidFill>
              </a:rPr>
              <a:t>parallel and distributed platforms and algorithms</a:t>
            </a:r>
          </a:p>
          <a:p>
            <a:pPr lvl="1"/>
            <a:r>
              <a:rPr lang="en-US" dirty="0"/>
              <a:t>full range of parallel architectures (edge, multicore, distributed (HPC), cloud, edge and fog)</a:t>
            </a:r>
            <a:endParaRPr lang="en-US" dirty="0">
              <a:solidFill>
                <a:srgbClr val="EB811B"/>
              </a:solidFill>
            </a:endParaRPr>
          </a:p>
          <a:p>
            <a:endParaRPr lang="en-US" dirty="0"/>
          </a:p>
          <a:p>
            <a:r>
              <a:rPr lang="en-US" dirty="0"/>
              <a:t>Working knowledge of basic parallel algorithms and parallelization strategies</a:t>
            </a:r>
          </a:p>
          <a:p>
            <a:pPr lvl="1"/>
            <a:r>
              <a:rPr lang="en-US" dirty="0"/>
              <a:t>methods to solve computationally extensive problems from different application areas</a:t>
            </a:r>
          </a:p>
          <a:p>
            <a:endParaRPr lang="en-US" dirty="0"/>
          </a:p>
          <a:p>
            <a:r>
              <a:rPr lang="en-US" dirty="0"/>
              <a:t>Practical introduction of selected </a:t>
            </a:r>
            <a:r>
              <a:rPr lang="en-US" dirty="0">
                <a:solidFill>
                  <a:srgbClr val="EB811B"/>
                </a:solidFill>
              </a:rPr>
              <a:t>parallel languages</a:t>
            </a:r>
            <a:r>
              <a:rPr lang="en-US" dirty="0"/>
              <a:t> / language </a:t>
            </a:r>
            <a:r>
              <a:rPr lang="en-US" dirty="0">
                <a:solidFill>
                  <a:srgbClr val="EB811B"/>
                </a:solidFill>
              </a:rPr>
              <a:t>extensions</a:t>
            </a:r>
          </a:p>
          <a:p>
            <a:pPr lvl="1"/>
            <a:r>
              <a:rPr lang="en-US" dirty="0"/>
              <a:t>practical development of parallel codes</a:t>
            </a:r>
          </a:p>
        </p:txBody>
      </p:sp>
    </p:spTree>
    <p:extLst>
      <p:ext uri="{BB962C8B-B14F-4D97-AF65-F5344CB8AC3E}">
        <p14:creationId xmlns:p14="http://schemas.microsoft.com/office/powerpoint/2010/main" val="290085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Agreed seminar </a:t>
            </a:r>
            <a:r>
              <a:rPr lang="en-US" dirty="0">
                <a:solidFill>
                  <a:srgbClr val="EB811B"/>
                </a:solidFill>
              </a:rPr>
              <a:t>project </a:t>
            </a:r>
            <a:r>
              <a:rPr lang="en-US" dirty="0"/>
              <a:t>on an assigned topic</a:t>
            </a:r>
          </a:p>
          <a:p>
            <a:pPr lvl="1"/>
            <a:r>
              <a:rPr lang="en-US" dirty="0"/>
              <a:t>list of indicative themes will be available beginning March</a:t>
            </a:r>
          </a:p>
          <a:p>
            <a:pPr lvl="1"/>
            <a:r>
              <a:rPr lang="en-US" dirty="0"/>
              <a:t>each topic individually approved with instructor</a:t>
            </a:r>
          </a:p>
          <a:p>
            <a:endParaRPr lang="en-US" dirty="0"/>
          </a:p>
          <a:p>
            <a:r>
              <a:rPr lang="en-US" dirty="0"/>
              <a:t>Deadline</a:t>
            </a:r>
          </a:p>
          <a:p>
            <a:pPr lvl="1"/>
            <a:r>
              <a:rPr lang="en-US"/>
              <a:t>end </a:t>
            </a:r>
            <a:r>
              <a:rPr lang="en-US" dirty="0"/>
              <a:t>of the credit week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F7695-4EB4-406E-BBD6-F7AF53C88878}"/>
              </a:ext>
            </a:extLst>
          </p:cNvPr>
          <p:cNvSpPr/>
          <p:nvPr/>
        </p:nvSpPr>
        <p:spPr>
          <a:xfrm rot="490860">
            <a:off x="5911040" y="4675177"/>
            <a:ext cx="6044219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Q.U.E.S.T.I.O.N.S</a:t>
            </a:r>
          </a:p>
        </p:txBody>
      </p:sp>
    </p:spTree>
    <p:extLst>
      <p:ext uri="{BB962C8B-B14F-4D97-AF65-F5344CB8AC3E}">
        <p14:creationId xmlns:p14="http://schemas.microsoft.com/office/powerpoint/2010/main" val="381612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Motivation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207575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CE7A08-0657-4D89-932F-EEFED6822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915" y="123827"/>
            <a:ext cx="5679510" cy="4505925"/>
          </a:xfrm>
          <a:solidFill>
            <a:srgbClr val="006FBA">
              <a:alpha val="50196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AMD 7nm EPYC Rome</a:t>
            </a:r>
          </a:p>
          <a:p>
            <a:r>
              <a:rPr lang="en-US" dirty="0">
                <a:solidFill>
                  <a:srgbClr val="EB811B"/>
                </a:solidFill>
              </a:rPr>
              <a:t>EPYC 7H12, announced </a:t>
            </a:r>
            <a:r>
              <a:rPr lang="en-US" dirty="0">
                <a:solidFill>
                  <a:schemeClr val="bg1"/>
                </a:solidFill>
              </a:rPr>
              <a:t>7. 8. 2019</a:t>
            </a:r>
          </a:p>
          <a:p>
            <a:r>
              <a:rPr lang="en-US" dirty="0">
                <a:solidFill>
                  <a:srgbClr val="EB811B"/>
                </a:solidFill>
              </a:rPr>
              <a:t>7nm Zen 2 core architecture</a:t>
            </a:r>
          </a:p>
          <a:p>
            <a:r>
              <a:rPr lang="en-US" dirty="0">
                <a:solidFill>
                  <a:srgbClr val="EB811B"/>
                </a:solidFill>
              </a:rPr>
              <a:t>64 cores and 128 threads</a:t>
            </a:r>
          </a:p>
          <a:p>
            <a:r>
              <a:rPr lang="en-US" dirty="0">
                <a:solidFill>
                  <a:srgbClr val="EB811B"/>
                </a:solidFill>
              </a:rPr>
              <a:t>2.60 GHz / 3.30 GHz, 256 MB L3 cache</a:t>
            </a:r>
          </a:p>
          <a:p>
            <a:r>
              <a:rPr lang="en-US" dirty="0">
                <a:solidFill>
                  <a:srgbClr val="EB811B"/>
                </a:solidFill>
              </a:rPr>
              <a:t>designed for liquid-cooled spaces</a:t>
            </a:r>
          </a:p>
          <a:p>
            <a:r>
              <a:rPr lang="en-US" dirty="0">
                <a:solidFill>
                  <a:srgbClr val="EB811B"/>
                </a:solidFill>
              </a:rPr>
              <a:t>adopted by Google in late 2019</a:t>
            </a:r>
          </a:p>
          <a:p>
            <a:pPr lvl="1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2723F-D2D0-4585-9AE1-AEB7F724D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8"/>
          <a:stretch/>
        </p:blipFill>
        <p:spPr>
          <a:xfrm>
            <a:off x="0" y="-1"/>
            <a:ext cx="4141213" cy="68580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507EA4-7177-45DE-92E4-E2B84B80EF2F}"/>
              </a:ext>
            </a:extLst>
          </p:cNvPr>
          <p:cNvSpPr txBox="1">
            <a:spLocks/>
          </p:cNvSpPr>
          <p:nvPr/>
        </p:nvSpPr>
        <p:spPr>
          <a:xfrm>
            <a:off x="6356915" y="4728864"/>
            <a:ext cx="5679510" cy="1653147"/>
          </a:xfrm>
          <a:prstGeom prst="rect">
            <a:avLst/>
          </a:prstGeom>
          <a:solidFill>
            <a:srgbClr val="006FBA">
              <a:alpha val="50196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AMD 7nm EPYC Milan</a:t>
            </a:r>
          </a:p>
          <a:p>
            <a:r>
              <a:rPr lang="en-US" dirty="0">
                <a:solidFill>
                  <a:srgbClr val="EB811B"/>
                </a:solidFill>
              </a:rPr>
              <a:t>T.B.R. </a:t>
            </a:r>
            <a:r>
              <a:rPr lang="en-US" dirty="0">
                <a:solidFill>
                  <a:schemeClr val="bg1"/>
                </a:solidFill>
              </a:rPr>
              <a:t>late 2020</a:t>
            </a:r>
          </a:p>
          <a:p>
            <a:r>
              <a:rPr lang="en-US" dirty="0">
                <a:solidFill>
                  <a:srgbClr val="EB811B"/>
                </a:solidFill>
              </a:rPr>
              <a:t>7+ nm, up to 64 Zen 3 cores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38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84DEF-B985-44BC-BF4D-62B2CFF8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820A17-8C72-489F-8BD6-D1B0008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FCDF0E-67F1-48F0-9CB8-831300EFE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5"/>
          <a:stretch/>
        </p:blipFill>
        <p:spPr bwMode="auto">
          <a:xfrm>
            <a:off x="-28349" y="0"/>
            <a:ext cx="12248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2EF9D-CA9D-4436-9E26-20894F34844A}"/>
              </a:ext>
            </a:extLst>
          </p:cNvPr>
          <p:cNvSpPr txBox="1">
            <a:spLocks/>
          </p:cNvSpPr>
          <p:nvPr/>
        </p:nvSpPr>
        <p:spPr>
          <a:xfrm>
            <a:off x="222929" y="5189162"/>
            <a:ext cx="11746139" cy="1668838"/>
          </a:xfrm>
          <a:prstGeom prst="rect">
            <a:avLst/>
          </a:prstGeom>
          <a:solidFill>
            <a:srgbClr val="006FBA">
              <a:alpha val="43137"/>
            </a:srgb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RTX 2080 </a:t>
            </a:r>
            <a:r>
              <a:rPr lang="en-US" dirty="0" err="1">
                <a:solidFill>
                  <a:schemeClr val="bg1"/>
                </a:solidFill>
              </a:rPr>
              <a:t>Ti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rgbClr val="EB811B"/>
                </a:solidFill>
              </a:rPr>
              <a:t>4,352 CUDA cores; 544 Tensor cores; 11GB of GDDR6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TITAN RTX</a:t>
            </a:r>
            <a:endParaRPr lang="en-US" dirty="0"/>
          </a:p>
          <a:p>
            <a:pPr lvl="1"/>
            <a:r>
              <a:rPr lang="pt-BR" dirty="0">
                <a:solidFill>
                  <a:srgbClr val="EB811B"/>
                </a:solidFill>
              </a:rPr>
              <a:t>4,608 CUDA cores; 576 Tensor cores; </a:t>
            </a:r>
            <a:r>
              <a:rPr lang="en-US" dirty="0">
                <a:solidFill>
                  <a:srgbClr val="EB811B"/>
                </a:solidFill>
              </a:rPr>
              <a:t>24 GB GDDR6; NVIDIA’s CUDA-X AI SDK; 70,000 CZK on Alza.cz (2019)</a:t>
            </a:r>
            <a:endParaRPr lang="en-US" dirty="0">
              <a:solidFill>
                <a:srgbClr val="EB811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AAF319-FDA3-43F0-8A58-FF9D7BDA83E8}"/>
              </a:ext>
            </a:extLst>
          </p:cNvPr>
          <p:cNvSpPr txBox="1">
            <a:spLocks/>
          </p:cNvSpPr>
          <p:nvPr/>
        </p:nvSpPr>
        <p:spPr>
          <a:xfrm>
            <a:off x="222928" y="156787"/>
            <a:ext cx="11746139" cy="1047899"/>
          </a:xfrm>
          <a:prstGeom prst="rect">
            <a:avLst/>
          </a:prstGeom>
          <a:solidFill>
            <a:srgbClr val="006FBA">
              <a:alpha val="43137"/>
            </a:srgb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TESLA V100 Tensor Core GPU 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5,120 CUDA cores; 640 Tensor cores; 32GB HDM2; 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Deep learning: TensorFlow, </a:t>
            </a:r>
            <a:r>
              <a:rPr lang="en-US" dirty="0" err="1">
                <a:solidFill>
                  <a:srgbClr val="EB811B"/>
                </a:solidFill>
              </a:rPr>
              <a:t>PyTorch</a:t>
            </a:r>
            <a:r>
              <a:rPr lang="en-US" dirty="0">
                <a:solidFill>
                  <a:srgbClr val="EB811B"/>
                </a:solidFill>
              </a:rPr>
              <a:t>, </a:t>
            </a:r>
            <a:r>
              <a:rPr lang="en-US" dirty="0" err="1">
                <a:solidFill>
                  <a:srgbClr val="EB811B"/>
                </a:solidFill>
              </a:rPr>
              <a:t>theano</a:t>
            </a:r>
            <a:r>
              <a:rPr lang="en-US" dirty="0">
                <a:solidFill>
                  <a:srgbClr val="EB811B"/>
                </a:solidFill>
              </a:rPr>
              <a:t>, Caffe2; Applications: </a:t>
            </a:r>
            <a:r>
              <a:rPr lang="en-US" dirty="0" err="1">
                <a:solidFill>
                  <a:srgbClr val="EB811B"/>
                </a:solidFill>
              </a:rPr>
              <a:t>OpenFoam</a:t>
            </a:r>
            <a:r>
              <a:rPr lang="en-US" dirty="0">
                <a:solidFill>
                  <a:srgbClr val="EB811B"/>
                </a:solidFill>
              </a:rPr>
              <a:t> etc.</a:t>
            </a:r>
          </a:p>
          <a:p>
            <a:pPr marL="457200" lvl="1" indent="0">
              <a:buNone/>
            </a:pPr>
            <a:endParaRPr lang="en-US" dirty="0">
              <a:solidFill>
                <a:srgbClr val="EB811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003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uiExpand="1" build="p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1204</Words>
  <Application>Microsoft Office PowerPoint</Application>
  <PresentationFormat>Widescreen</PresentationFormat>
  <Paragraphs>182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Fira Sans</vt:lpstr>
      <vt:lpstr>Arial</vt:lpstr>
      <vt:lpstr>Fira Sans Book</vt:lpstr>
      <vt:lpstr>CF Quebec Stamp</vt:lpstr>
      <vt:lpstr>Custom Design</vt:lpstr>
      <vt:lpstr>Parallel and Distributed Systems / 1</vt:lpstr>
      <vt:lpstr>Agenda</vt:lpstr>
      <vt:lpstr>PowerPoint Presentation</vt:lpstr>
      <vt:lpstr>Contact</vt:lpstr>
      <vt:lpstr>Course objectives</vt:lpstr>
      <vt:lpstr>Credit</vt:lpstr>
      <vt:lpstr>PowerPoint Presentation</vt:lpstr>
      <vt:lpstr>Course objectives</vt:lpstr>
      <vt:lpstr>PowerPoint Presentation</vt:lpstr>
      <vt:lpstr>PowerPoint Presentation</vt:lpstr>
      <vt:lpstr>PowerPoint Presentation</vt:lpstr>
      <vt:lpstr>PowerPoint Presentation</vt:lpstr>
      <vt:lpstr>Multiprocessing and multithreading</vt:lpstr>
      <vt:lpstr>Multiprocessing and multithreading</vt:lpstr>
      <vt:lpstr>Multiprocessing and multithreading</vt:lpstr>
      <vt:lpstr>Multiprocessing and multithreading</vt:lpstr>
      <vt:lpstr>Threads vs. processes</vt:lpstr>
      <vt:lpstr>Inter-process communication (IPC)</vt:lpstr>
      <vt:lpstr>Inter-process communication (IPC)</vt:lpstr>
      <vt:lpstr>Parallelism vs. concurrency</vt:lpstr>
      <vt:lpstr>Parallel vs. sequential programme</vt:lpstr>
      <vt:lpstr>Parallel vs. sequential programming</vt:lpstr>
      <vt:lpstr>Parallel vs sequential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Algorithms I / 1</dc:title>
  <dc:creator>kro080@vsb.cz</dc:creator>
  <cp:lastModifiedBy>kro080@vsb.cz</cp:lastModifiedBy>
  <cp:revision>197</cp:revision>
  <dcterms:created xsi:type="dcterms:W3CDTF">2019-09-25T16:59:14Z</dcterms:created>
  <dcterms:modified xsi:type="dcterms:W3CDTF">2021-02-09T15:53:56Z</dcterms:modified>
</cp:coreProperties>
</file>